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7" r:id="rId7"/>
    <p:sldId id="268" r:id="rId8"/>
    <p:sldId id="269" r:id="rId9"/>
    <p:sldId id="274" r:id="rId10"/>
    <p:sldId id="270" r:id="rId11"/>
    <p:sldId id="271" r:id="rId12"/>
    <p:sldId id="259" r:id="rId13"/>
    <p:sldId id="260" r:id="rId14"/>
    <p:sldId id="262" r:id="rId15"/>
    <p:sldId id="261" r:id="rId16"/>
    <p:sldId id="26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1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tudes-anglophones.unistra.fr/informations-pratiques/mobilite-etudiant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stra.fr/formation/admission-inscription-et-scolarite/periode-de-cesure" TargetMode="External"/><Relationship Id="rId2" Type="http://schemas.openxmlformats.org/officeDocument/2006/relationships/hyperlink" Target="https://etudes-anglophones.unistra.fr/informations-pratiques/mobilite-etudian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istra.fr/course/view.php?id=12937#section-0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ce-education-international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ulbright-france.org/fr/espace-bourses-USA/programmes/programme-assistant-amherst" TargetMode="External"/><Relationship Id="rId2" Type="http://schemas.openxmlformats.org/officeDocument/2006/relationships/hyperlink" Target="https://fulbright-france.org/fr/bourses/assistants-franca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ulbright-france.org/fr/bourses-fulbright-partenaires/programmes/programme-fulbright-assistant-francai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lycross.edu/foreign-language-assistants/current-foreign-language-assistants" TargetMode="External"/><Relationship Id="rId2" Type="http://schemas.openxmlformats.org/officeDocument/2006/relationships/hyperlink" Target="https://www.holycross.edu/foreign-language-assista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lycross.edu/academics/programs/french-francophone-studi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alamazoo.studioabroad.com/index.cfm?FuseAction=Programs.ViewProgramAngular&amp;id=683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2000" b="1" dirty="0"/>
              <a:t>Réunion d’information de rentrée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Date, heure et lieu à préciser</a:t>
            </a:r>
            <a:br>
              <a:rPr lang="fr-FR" sz="2000" b="1" dirty="0" smtClean="0"/>
            </a:br>
            <a:r>
              <a:rPr lang="fr-FR" sz="1300" dirty="0" smtClean="0">
                <a:hlinkClick r:id="rId2"/>
              </a:rPr>
              <a:t>Mobilité </a:t>
            </a:r>
            <a:r>
              <a:rPr lang="fr-FR" sz="1300" dirty="0">
                <a:hlinkClick r:id="rId2"/>
              </a:rPr>
              <a:t>étudiante - Département d'études anglophones - Faculté des langues - Université de Strasbourg (unistra.fr)</a:t>
            </a:r>
            <a:endParaRPr lang="en-US" sz="1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err="1" smtClean="0"/>
              <a:t>Coordinatrice</a:t>
            </a:r>
            <a:r>
              <a:rPr lang="en-US" sz="1400" dirty="0" smtClean="0"/>
              <a:t> </a:t>
            </a:r>
            <a:r>
              <a:rPr lang="en-US" sz="1400" dirty="0" err="1" smtClean="0"/>
              <a:t>lecteurs</a:t>
            </a:r>
            <a:r>
              <a:rPr lang="en-US" sz="1400" dirty="0" smtClean="0"/>
              <a:t> et </a:t>
            </a:r>
            <a:r>
              <a:rPr lang="en-US" sz="1400" dirty="0" err="1" smtClean="0"/>
              <a:t>échanges</a:t>
            </a:r>
            <a:r>
              <a:rPr lang="en-US" sz="1400" dirty="0" smtClean="0"/>
              <a:t> (hors ERASMUS): </a:t>
            </a:r>
          </a:p>
          <a:p>
            <a:r>
              <a:rPr lang="en-US" sz="1400" dirty="0" smtClean="0"/>
              <a:t>Gwen CRESSMAN (cressman@unistra.fr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982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fr-FR" dirty="0" smtClean="0"/>
              <a:t>Syracuse </a:t>
            </a:r>
            <a:r>
              <a:rPr lang="fr-FR" dirty="0" err="1" smtClean="0"/>
              <a:t>University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13688"/>
            <a:ext cx="6508377" cy="5087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TAs are hired to teach French (beginner) AND follow a two-year master’s program in French studies (no tuition). </a:t>
            </a:r>
            <a:endParaRPr lang="en-US" dirty="0" smtClean="0"/>
          </a:p>
          <a:p>
            <a:r>
              <a:rPr lang="en-US" dirty="0" smtClean="0"/>
              <a:t>Available </a:t>
            </a:r>
            <a:r>
              <a:rPr lang="en-US" dirty="0"/>
              <a:t>to any University of Strasbourg student.</a:t>
            </a:r>
            <a:endParaRPr lang="fr-FR" dirty="0"/>
          </a:p>
          <a:p>
            <a:r>
              <a:rPr lang="en-US" dirty="0"/>
              <a:t>They sometimes take two candidates.</a:t>
            </a:r>
            <a:endParaRPr lang="fr-FR" dirty="0"/>
          </a:p>
          <a:p>
            <a:r>
              <a:rPr lang="en-US" dirty="0"/>
              <a:t>Candidates have to be graduate students (no L3s)</a:t>
            </a:r>
            <a:endParaRPr lang="fr-FR" dirty="0"/>
          </a:p>
          <a:p>
            <a:r>
              <a:rPr lang="en-US" dirty="0"/>
              <a:t>This is usually a stepping-stone towards further studies in the US</a:t>
            </a:r>
            <a:r>
              <a:rPr lang="en-US" dirty="0" smtClean="0"/>
              <a:t>.</a:t>
            </a:r>
            <a:endParaRPr lang="fr-FR" dirty="0"/>
          </a:p>
          <a:p>
            <a:r>
              <a:rPr lang="en-US" dirty="0" smtClean="0"/>
              <a:t>Interviews are organized in February</a:t>
            </a:r>
            <a:endParaRPr lang="fr-FR" dirty="0"/>
          </a:p>
          <a:p>
            <a:r>
              <a:rPr lang="en-US" dirty="0" smtClean="0"/>
              <a:t>Once </a:t>
            </a:r>
            <a:r>
              <a:rPr lang="en-US" dirty="0"/>
              <a:t>in Syracuse, the Syracuse office abroad can help them with accommodation, etc.</a:t>
            </a:r>
            <a:endParaRPr lang="fr-FR" dirty="0"/>
          </a:p>
          <a:p>
            <a:r>
              <a:rPr lang="en-US" dirty="0"/>
              <a:t> </a:t>
            </a:r>
            <a:r>
              <a:rPr lang="en-US" dirty="0" smtClean="0"/>
              <a:t>About </a:t>
            </a:r>
            <a:r>
              <a:rPr lang="en-US" dirty="0"/>
              <a:t>12,000/year.</a:t>
            </a:r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0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assistants lecteurs pour la rentrée 2022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SORTANTS</a:t>
            </a:r>
            <a:r>
              <a:rPr lang="fr-FR" dirty="0"/>
              <a:t> </a:t>
            </a:r>
          </a:p>
          <a:p>
            <a:r>
              <a:rPr lang="fr-FR" dirty="0"/>
              <a:t>Syracuse </a:t>
            </a:r>
            <a:r>
              <a:rPr lang="fr-FR" dirty="0" smtClean="0"/>
              <a:t> (2 candidats/ 2 admis) (Master Recherche</a:t>
            </a:r>
            <a:r>
              <a:rPr lang="fr-FR" dirty="0"/>
              <a:t>) </a:t>
            </a:r>
          </a:p>
          <a:p>
            <a:r>
              <a:rPr lang="fr-FR" dirty="0"/>
              <a:t>Kalamazoo  (2 candidats/ </a:t>
            </a:r>
            <a:r>
              <a:rPr lang="fr-FR" dirty="0" smtClean="0"/>
              <a:t>1 admis</a:t>
            </a:r>
            <a:r>
              <a:rPr lang="fr-FR" dirty="0"/>
              <a:t>) ( </a:t>
            </a:r>
            <a:r>
              <a:rPr lang="fr-FR" dirty="0" smtClean="0"/>
              <a:t>(Master Recherche</a:t>
            </a:r>
            <a:r>
              <a:rPr lang="fr-FR" dirty="0"/>
              <a:t>)</a:t>
            </a:r>
          </a:p>
          <a:p>
            <a:r>
              <a:rPr lang="fr-FR" dirty="0" smtClean="0"/>
              <a:t>Penn </a:t>
            </a:r>
            <a:r>
              <a:rPr lang="fr-FR" dirty="0"/>
              <a:t>State  (2 candidats/ </a:t>
            </a:r>
            <a:r>
              <a:rPr lang="fr-FR" dirty="0" smtClean="0"/>
              <a:t>1 </a:t>
            </a:r>
            <a:r>
              <a:rPr lang="fr-FR" dirty="0"/>
              <a:t>admis) ( </a:t>
            </a:r>
            <a:r>
              <a:rPr lang="fr-FR" dirty="0" smtClean="0"/>
              <a:t>(</a:t>
            </a:r>
            <a:r>
              <a:rPr lang="fr-FR" dirty="0"/>
              <a:t>Master </a:t>
            </a:r>
            <a:r>
              <a:rPr lang="fr-FR" dirty="0" smtClean="0"/>
              <a:t>Recherche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CA" dirty="0"/>
              <a:t> </a:t>
            </a:r>
            <a:r>
              <a:rPr lang="fr-FR" dirty="0" smtClean="0"/>
              <a:t>FULBRIGHT (3 </a:t>
            </a:r>
            <a:r>
              <a:rPr lang="fr-FR" dirty="0"/>
              <a:t>candidats/ </a:t>
            </a:r>
            <a:r>
              <a:rPr lang="fr-FR" dirty="0" smtClean="0"/>
              <a:t>1 </a:t>
            </a:r>
            <a:r>
              <a:rPr lang="fr-FR" dirty="0"/>
              <a:t>admis)</a:t>
            </a:r>
          </a:p>
          <a:p>
            <a:r>
              <a:rPr lang="fr-FR" dirty="0"/>
              <a:t>Lauréat 1 (Master </a:t>
            </a:r>
            <a:r>
              <a:rPr lang="fr-FR" dirty="0" smtClean="0"/>
              <a:t>Recherche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 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FRANCE </a:t>
            </a:r>
            <a:r>
              <a:rPr lang="fr-FR" dirty="0"/>
              <a:t>EDUCTION </a:t>
            </a:r>
            <a:r>
              <a:rPr lang="fr-FR" dirty="0" smtClean="0"/>
              <a:t>INTERNATIONAL</a:t>
            </a:r>
            <a:endParaRPr lang="fr-FR" dirty="0"/>
          </a:p>
          <a:p>
            <a:r>
              <a:rPr lang="fr-FR" dirty="0" smtClean="0"/>
              <a:t>8 candidats, 8 admis (année précédente, 16 candidats, 15 admis)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51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Profil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bon </a:t>
            </a:r>
            <a:r>
              <a:rPr lang="fr-FR" dirty="0" smtClean="0"/>
              <a:t>candidat est capable de s’exprimer sur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fr-FR" dirty="0" smtClean="0"/>
              <a:t>sa </a:t>
            </a:r>
            <a:r>
              <a:rPr lang="fr-FR" dirty="0"/>
              <a:t>motivation</a:t>
            </a:r>
            <a:endParaRPr lang="en-US" dirty="0"/>
          </a:p>
          <a:p>
            <a:pPr lvl="1"/>
            <a:r>
              <a:rPr lang="fr-FR" dirty="0" smtClean="0"/>
              <a:t>ce </a:t>
            </a:r>
            <a:r>
              <a:rPr lang="fr-FR" dirty="0"/>
              <a:t>qu’il va </a:t>
            </a:r>
            <a:r>
              <a:rPr lang="fr-FR" dirty="0" smtClean="0"/>
              <a:t>apporter à l’établissement</a:t>
            </a:r>
          </a:p>
          <a:p>
            <a:pPr lvl="1"/>
            <a:r>
              <a:rPr lang="fr-FR" dirty="0" smtClean="0"/>
              <a:t>Sa personnalité</a:t>
            </a:r>
          </a:p>
          <a:p>
            <a:pPr lvl="1"/>
            <a:r>
              <a:rPr lang="fr-FR" dirty="0" smtClean="0"/>
              <a:t>A obtenu une bonne lettre de recommandation d’un enseignant (et éventuellement d’un employeur)</a:t>
            </a:r>
          </a:p>
          <a:p>
            <a:pPr lvl="1"/>
            <a:endParaRPr lang="fr-FR" dirty="0"/>
          </a:p>
          <a:p>
            <a:pPr marL="228600" lvl="1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ATTENTION</a:t>
            </a:r>
            <a:r>
              <a:rPr lang="fr-FR" dirty="0" smtClean="0"/>
              <a:t>: le dossier ne se joue pas que sur les notes  </a:t>
            </a:r>
            <a:endParaRPr lang="fr-F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2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Pourquoi</a:t>
            </a:r>
            <a:r>
              <a:rPr lang="en-US" dirty="0" smtClean="0"/>
              <a:t> </a:t>
            </a:r>
            <a:r>
              <a:rPr lang="en-US" dirty="0" err="1" smtClean="0"/>
              <a:t>partir</a:t>
            </a:r>
            <a:r>
              <a:rPr lang="en-US" dirty="0" smtClean="0"/>
              <a:t>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Parfaire votre maîtrise de l’anglais</a:t>
            </a:r>
          </a:p>
          <a:p>
            <a:r>
              <a:rPr lang="fr-FR" dirty="0" smtClean="0"/>
              <a:t>C’est l’occasion </a:t>
            </a:r>
            <a:r>
              <a:rPr lang="fr-FR" dirty="0"/>
              <a:t>d’apprendre à </a:t>
            </a:r>
            <a:r>
              <a:rPr lang="fr-FR" dirty="0" smtClean="0"/>
              <a:t>enseigner, de s’imprégner</a:t>
            </a:r>
            <a:r>
              <a:rPr lang="fr-FR" dirty="0"/>
              <a:t>/s’inspirer de méthodes </a:t>
            </a:r>
            <a:r>
              <a:rPr lang="fr-FR" dirty="0" smtClean="0"/>
              <a:t>d’enseignement </a:t>
            </a:r>
            <a:r>
              <a:rPr lang="fr-FR" dirty="0"/>
              <a:t>différentes</a:t>
            </a:r>
            <a:r>
              <a:rPr lang="en-US" dirty="0"/>
              <a:t> </a:t>
            </a:r>
            <a:endParaRPr lang="fr-FR" dirty="0" smtClean="0"/>
          </a:p>
          <a:p>
            <a:r>
              <a:rPr lang="fr-FR" dirty="0" smtClean="0"/>
              <a:t>C’est </a:t>
            </a:r>
            <a:r>
              <a:rPr lang="fr-FR" dirty="0"/>
              <a:t>une expérience valorisante d’un an à </a:t>
            </a:r>
            <a:r>
              <a:rPr lang="fr-FR" dirty="0" smtClean="0"/>
              <a:t>l’étranger</a:t>
            </a:r>
          </a:p>
          <a:p>
            <a:r>
              <a:rPr lang="fr-FR" dirty="0" smtClean="0"/>
              <a:t>Vous aurez un CDD </a:t>
            </a:r>
            <a:r>
              <a:rPr lang="fr-FR" dirty="0"/>
              <a:t>d’un an, qui vous rend financièrement autonome, et vous permet de </a:t>
            </a:r>
            <a:r>
              <a:rPr lang="fr-FR" dirty="0" smtClean="0"/>
              <a:t>voyager</a:t>
            </a:r>
            <a:endParaRPr lang="fr-FR" dirty="0"/>
          </a:p>
          <a:p>
            <a:r>
              <a:rPr lang="fr-FR" dirty="0"/>
              <a:t>Expérience qui donne de l’assurance, de la maturité, </a:t>
            </a:r>
            <a:r>
              <a:rPr lang="fr-FR" dirty="0" smtClean="0"/>
              <a:t>permet un </a:t>
            </a:r>
            <a:r>
              <a:rPr lang="fr-FR" dirty="0"/>
              <a:t>développement </a:t>
            </a:r>
            <a:r>
              <a:rPr lang="fr-FR" dirty="0" smtClean="0"/>
              <a:t>personnel</a:t>
            </a:r>
          </a:p>
          <a:p>
            <a:r>
              <a:rPr lang="fr-FR" dirty="0" smtClean="0"/>
              <a:t>Développer </a:t>
            </a:r>
            <a:r>
              <a:rPr lang="fr-FR" dirty="0"/>
              <a:t>des compétences précieuses pour tout métier : organisation, gestion de groupes, travail avec les collègues, </a:t>
            </a:r>
            <a:r>
              <a:rPr lang="fr-FR" dirty="0" smtClean="0"/>
              <a:t>etc</a:t>
            </a:r>
            <a:r>
              <a:rPr lang="fr-FR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00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Crédits</a:t>
            </a:r>
            <a:r>
              <a:rPr lang="en-US" dirty="0" smtClean="0"/>
              <a:t> 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On </a:t>
            </a:r>
            <a:r>
              <a:rPr lang="fr-FR" dirty="0"/>
              <a:t>vous attribue à l’</a:t>
            </a:r>
            <a:r>
              <a:rPr lang="fr-FR" dirty="0" err="1"/>
              <a:t>Unistra</a:t>
            </a:r>
            <a:r>
              <a:rPr lang="fr-FR" dirty="0"/>
              <a:t> des ECTS pour valider ce séjour et votre travail.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Cf</a:t>
            </a:r>
            <a:r>
              <a:rPr lang="fr-FR" dirty="0" smtClean="0"/>
              <a:t> </a:t>
            </a:r>
            <a:r>
              <a:rPr lang="fr-FR" dirty="0"/>
              <a:t>guide M1 M2 monde anglophone : on valide automatiquement des UE mineures. </a:t>
            </a:r>
            <a:endParaRPr lang="en-US" dirty="0"/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Mobilité </a:t>
            </a:r>
            <a:r>
              <a:rPr lang="fr-FR" dirty="0">
                <a:hlinkClick r:id="rId2"/>
              </a:rPr>
              <a:t>étudiante - Département d'études anglophones - Faculté des langues - Université de Strasbourg (unistra.fr</a:t>
            </a:r>
            <a:r>
              <a:rPr lang="fr-FR" dirty="0" smtClean="0">
                <a:hlinkClick r:id="rId2"/>
              </a:rPr>
              <a:t>)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Dispositions </a:t>
            </a:r>
            <a:r>
              <a:rPr lang="fr-FR" dirty="0"/>
              <a:t>spéciales pour les assistants et lecteurs </a:t>
            </a:r>
            <a:r>
              <a:rPr lang="fr-FR" dirty="0" smtClean="0"/>
              <a:t>2023-2024.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Période de césure 2023-2024 - Université de Strasbourg (unistra.fr)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644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Avertissements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Aspects financiers, </a:t>
            </a:r>
            <a:r>
              <a:rPr lang="en-US" dirty="0" err="1" smtClean="0"/>
              <a:t>prévoir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mise</a:t>
            </a:r>
            <a:r>
              <a:rPr lang="en-US" dirty="0" smtClean="0"/>
              <a:t> de </a:t>
            </a:r>
            <a:r>
              <a:rPr lang="en-US" dirty="0" err="1" smtClean="0"/>
              <a:t>départ</a:t>
            </a:r>
            <a:r>
              <a:rPr lang="en-US" dirty="0" smtClean="0"/>
              <a:t> (</a:t>
            </a:r>
            <a:r>
              <a:rPr lang="en-US" dirty="0" err="1" smtClean="0"/>
              <a:t>frais</a:t>
            </a:r>
            <a:r>
              <a:rPr lang="en-US" dirty="0" smtClean="0"/>
              <a:t> </a:t>
            </a:r>
            <a:r>
              <a:rPr lang="en-US" dirty="0" err="1" smtClean="0"/>
              <a:t>d’hébergement</a:t>
            </a:r>
            <a:r>
              <a:rPr lang="en-US" dirty="0" smtClean="0"/>
              <a:t>, visas, etc.): environ 3000 euros</a:t>
            </a:r>
          </a:p>
          <a:p>
            <a:r>
              <a:rPr lang="en-US" dirty="0" err="1" smtClean="0"/>
              <a:t>Convaincre</a:t>
            </a:r>
            <a:r>
              <a:rPr lang="en-US" dirty="0" smtClean="0"/>
              <a:t> son milieu familial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86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du dossier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lecteurs organisent </a:t>
            </a:r>
            <a:r>
              <a:rPr lang="fr-FR" dirty="0"/>
              <a:t>un atelier de consignes générales et d’aide individuelle à la rédaction de CV et lettres de motivation à partir de vos </a:t>
            </a:r>
            <a:r>
              <a:rPr lang="fr-FR" dirty="0" smtClean="0"/>
              <a:t>brouillon le </a:t>
            </a:r>
            <a:r>
              <a:rPr lang="fr-FR" b="1" dirty="0" smtClean="0">
                <a:solidFill>
                  <a:srgbClr val="FF0000"/>
                </a:solidFill>
              </a:rPr>
              <a:t>lundi 23 octobre de 16h à 18h</a:t>
            </a:r>
          </a:p>
          <a:p>
            <a:r>
              <a:rPr lang="fr-FR" dirty="0" smtClean="0"/>
              <a:t>Adresse email dédiée sera communiquée lors de l’atelier</a:t>
            </a:r>
          </a:p>
          <a:p>
            <a:r>
              <a:rPr lang="fr-FR" dirty="0" smtClean="0"/>
              <a:t>Il </a:t>
            </a:r>
            <a:r>
              <a:rPr lang="fr-FR" dirty="0"/>
              <a:t>s’agira d’être réactif, rapide, de répondre aux mails des lecteurs très vite</a:t>
            </a:r>
            <a:r>
              <a:rPr lang="fr-FR" dirty="0" smtClean="0"/>
              <a:t>..</a:t>
            </a:r>
            <a:endParaRPr lang="en-US" dirty="0"/>
          </a:p>
          <a:p>
            <a:r>
              <a:rPr lang="en-US" dirty="0" smtClean="0"/>
              <a:t>NB: Pas de CV pour le FEI, </a:t>
            </a:r>
            <a:r>
              <a:rPr lang="en-US" dirty="0" err="1" smtClean="0"/>
              <a:t>mais</a:t>
            </a:r>
            <a:r>
              <a:rPr lang="en-US" dirty="0" smtClean="0"/>
              <a:t> le </a:t>
            </a:r>
            <a:r>
              <a:rPr lang="en-US" dirty="0" err="1" smtClean="0"/>
              <a:t>préparer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même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4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à retrouver sur Moodle: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Cours : Mobilité en pays anglophones (hors Erasmus) (unistra.fr)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90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Partir</a:t>
            </a:r>
            <a:r>
              <a:rPr lang="en-US" dirty="0" smtClean="0"/>
              <a:t> en </a:t>
            </a:r>
            <a:r>
              <a:rPr lang="en-US" dirty="0" err="1" smtClean="0"/>
              <a:t>tant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lecteur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3" y="2721864"/>
            <a:ext cx="6508377" cy="3916363"/>
          </a:xfrm>
        </p:spPr>
        <p:txBody>
          <a:bodyPr/>
          <a:lstStyle/>
          <a:p>
            <a:r>
              <a:rPr lang="fr-FR" dirty="0"/>
              <a:t>Assistant : </a:t>
            </a:r>
            <a:r>
              <a:rPr lang="fr-FR" dirty="0" smtClean="0"/>
              <a:t>dans </a:t>
            </a:r>
            <a:r>
              <a:rPr lang="fr-FR" dirty="0"/>
              <a:t>un établissement secondaire </a:t>
            </a:r>
            <a:r>
              <a:rPr lang="fr-FR" dirty="0" smtClean="0"/>
              <a:t>(niveau collège </a:t>
            </a:r>
            <a:r>
              <a:rPr lang="fr-FR" dirty="0"/>
              <a:t>ou lycée)</a:t>
            </a:r>
            <a:endParaRPr lang="en-US" dirty="0"/>
          </a:p>
          <a:p>
            <a:r>
              <a:rPr lang="fr-FR" dirty="0"/>
              <a:t>Lecteur : enseigne le </a:t>
            </a:r>
            <a:r>
              <a:rPr lang="fr-FR" dirty="0" smtClean="0"/>
              <a:t>français </a:t>
            </a:r>
            <a:r>
              <a:rPr lang="fr-FR" dirty="0"/>
              <a:t>à l’université (niveau </a:t>
            </a:r>
            <a:r>
              <a:rPr lang="fr-FR" dirty="0" smtClean="0"/>
              <a:t>Licence, Master)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8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Plusieurs </a:t>
            </a:r>
            <a:r>
              <a:rPr lang="fr-FR" dirty="0"/>
              <a:t>façons de partir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Education International</a:t>
            </a:r>
          </a:p>
          <a:p>
            <a:r>
              <a:rPr lang="en-US" dirty="0" err="1" smtClean="0"/>
              <a:t>Programme</a:t>
            </a:r>
            <a:r>
              <a:rPr lang="en-US" dirty="0" smtClean="0"/>
              <a:t> Fulbright</a:t>
            </a:r>
          </a:p>
          <a:p>
            <a:r>
              <a:rPr lang="en-US" dirty="0" smtClean="0"/>
              <a:t>Accords </a:t>
            </a:r>
            <a:r>
              <a:rPr lang="en-US" dirty="0" err="1" smtClean="0"/>
              <a:t>bilatéraux</a:t>
            </a:r>
            <a:r>
              <a:rPr lang="en-US" dirty="0" smtClean="0"/>
              <a:t>: </a:t>
            </a:r>
            <a:endParaRPr lang="en-US" dirty="0"/>
          </a:p>
          <a:p>
            <a:pPr lvl="5"/>
            <a:r>
              <a:rPr lang="en-US" dirty="0" smtClean="0"/>
              <a:t>Kalamazoo, USA</a:t>
            </a:r>
          </a:p>
          <a:p>
            <a:pPr lvl="5"/>
            <a:r>
              <a:rPr lang="en-US" dirty="0" smtClean="0"/>
              <a:t>Holy Cross, USA</a:t>
            </a:r>
          </a:p>
          <a:p>
            <a:pPr lvl="5"/>
            <a:r>
              <a:rPr lang="en-US" dirty="0" smtClean="0"/>
              <a:t>Penn State, USA </a:t>
            </a:r>
          </a:p>
          <a:p>
            <a:pPr lvl="5"/>
            <a:r>
              <a:rPr lang="en-US" dirty="0" smtClean="0"/>
              <a:t>Syracuse, USA</a:t>
            </a:r>
          </a:p>
          <a:p>
            <a:pPr lvl="5"/>
            <a:r>
              <a:rPr lang="en-US" dirty="0" smtClean="0"/>
              <a:t>University of York,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1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France Education 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Anciennement le CIEP</a:t>
            </a:r>
          </a:p>
          <a:p>
            <a:r>
              <a:rPr lang="fr-FR" dirty="0" smtClean="0"/>
              <a:t> </a:t>
            </a:r>
            <a:r>
              <a:rPr lang="fr-FR" u="sng" dirty="0">
                <a:hlinkClick r:id="rId2"/>
              </a:rPr>
              <a:t>https://www.france-education-international.fr</a:t>
            </a:r>
            <a:r>
              <a:rPr lang="fr-FR" u="sng" dirty="0" smtClean="0">
                <a:hlinkClick r:id="rId2"/>
              </a:rPr>
              <a:t>/</a:t>
            </a:r>
            <a:endParaRPr lang="fr-FR" u="sng" dirty="0" smtClean="0"/>
          </a:p>
          <a:p>
            <a:r>
              <a:rPr lang="fr-FR" dirty="0"/>
              <a:t>Les destinations à </a:t>
            </a:r>
            <a:r>
              <a:rPr lang="fr-FR" dirty="0" smtClean="0"/>
              <a:t>privilégier</a:t>
            </a:r>
          </a:p>
          <a:p>
            <a:r>
              <a:rPr lang="fr-FR" dirty="0" smtClean="0"/>
              <a:t>S’inscrire à l’Université en France, pourquoi?</a:t>
            </a:r>
          </a:p>
          <a:p>
            <a:r>
              <a:rPr lang="fr-FR" dirty="0" smtClean="0"/>
              <a:t>Précisions concernant les étudiants boursiers</a:t>
            </a: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7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Fulbright - </a:t>
            </a:r>
            <a:r>
              <a:rPr lang="en-US" dirty="0"/>
              <a:t>Commission </a:t>
            </a:r>
            <a:r>
              <a:rPr lang="en-US" dirty="0" err="1"/>
              <a:t>franco-américaine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</a:t>
            </a:r>
            <a:r>
              <a:rPr lang="fr-FR" dirty="0">
                <a:hlinkClick r:id="rId2"/>
              </a:rPr>
              <a:t>Assistants de français | Commission Franco-Américaine </a:t>
            </a:r>
            <a:r>
              <a:rPr lang="fr-FR" dirty="0" err="1">
                <a:hlinkClick r:id="rId2"/>
              </a:rPr>
              <a:t>Fulbright</a:t>
            </a:r>
            <a:r>
              <a:rPr lang="fr-FR" dirty="0">
                <a:hlinkClick r:id="rId2"/>
              </a:rPr>
              <a:t> (fulbright-france.org</a:t>
            </a:r>
            <a:r>
              <a:rPr lang="fr-FR" dirty="0" smtClean="0">
                <a:hlinkClick r:id="rId2"/>
              </a:rPr>
              <a:t>)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Bourse </a:t>
            </a:r>
            <a:r>
              <a:rPr lang="fr-FR" dirty="0" err="1">
                <a:hlinkClick r:id="rId3"/>
              </a:rPr>
              <a:t>Carlet</a:t>
            </a:r>
            <a:r>
              <a:rPr lang="fr-FR" dirty="0">
                <a:hlinkClick r:id="rId3"/>
              </a:rPr>
              <a:t> - Levy-</a:t>
            </a:r>
            <a:r>
              <a:rPr lang="fr-FR" dirty="0" err="1">
                <a:hlinkClick r:id="rId3"/>
              </a:rPr>
              <a:t>Despas</a:t>
            </a:r>
            <a:r>
              <a:rPr lang="fr-FR" dirty="0">
                <a:hlinkClick r:id="rId3"/>
              </a:rPr>
              <a:t> | Commission Franco-Américaine </a:t>
            </a:r>
            <a:r>
              <a:rPr lang="fr-FR" dirty="0" err="1">
                <a:hlinkClick r:id="rId3"/>
              </a:rPr>
              <a:t>Fulbright</a:t>
            </a:r>
            <a:r>
              <a:rPr lang="fr-FR" dirty="0">
                <a:hlinkClick r:id="rId3"/>
              </a:rPr>
              <a:t> (fulbright-france.org)</a:t>
            </a:r>
            <a:endParaRPr lang="en-US" dirty="0" smtClean="0"/>
          </a:p>
          <a:p>
            <a:r>
              <a:rPr lang="fr-FR" dirty="0">
                <a:hlinkClick r:id="rId4"/>
              </a:rPr>
              <a:t>Programme </a:t>
            </a:r>
            <a:r>
              <a:rPr lang="fr-FR" dirty="0" err="1">
                <a:hlinkClick r:id="rId4"/>
              </a:rPr>
              <a:t>Fulbright</a:t>
            </a:r>
            <a:r>
              <a:rPr lang="fr-FR" dirty="0">
                <a:hlinkClick r:id="rId4"/>
              </a:rPr>
              <a:t> Assistant de français | Commission Franco-Américaine </a:t>
            </a:r>
            <a:r>
              <a:rPr lang="fr-FR" dirty="0" err="1">
                <a:hlinkClick r:id="rId4"/>
              </a:rPr>
              <a:t>Fulbright</a:t>
            </a:r>
            <a:r>
              <a:rPr lang="fr-FR" dirty="0">
                <a:hlinkClick r:id="rId4"/>
              </a:rPr>
              <a:t> (fulbright-france.org</a:t>
            </a:r>
            <a:r>
              <a:rPr lang="fr-FR" dirty="0" smtClean="0">
                <a:hlinkClick r:id="rId4"/>
              </a:rPr>
              <a:t>)</a:t>
            </a:r>
            <a:endParaRPr lang="fr-FR" dirty="0" smtClean="0"/>
          </a:p>
          <a:p>
            <a:r>
              <a:rPr lang="en-US" dirty="0" smtClean="0"/>
              <a:t>Attention aux </a:t>
            </a:r>
            <a:r>
              <a:rPr lang="en-US" dirty="0" err="1" smtClean="0"/>
              <a:t>délais</a:t>
            </a:r>
            <a:r>
              <a:rPr lang="en-US" dirty="0" smtClean="0"/>
              <a:t>: 1er </a:t>
            </a:r>
            <a:r>
              <a:rPr lang="en-US" dirty="0" err="1" smtClean="0"/>
              <a:t>décembre</a:t>
            </a:r>
            <a:endParaRPr lang="en-US" dirty="0" smtClean="0"/>
          </a:p>
          <a:p>
            <a:r>
              <a:rPr lang="en-US" dirty="0" err="1" smtClean="0"/>
              <a:t>Prise</a:t>
            </a:r>
            <a:r>
              <a:rPr lang="en-US" dirty="0" smtClean="0"/>
              <a:t> en charge </a:t>
            </a:r>
            <a:r>
              <a:rPr lang="en-US" dirty="0" err="1" smtClean="0"/>
              <a:t>financière</a:t>
            </a:r>
            <a:r>
              <a:rPr lang="en-US" dirty="0" smtClean="0"/>
              <a:t> </a:t>
            </a:r>
            <a:r>
              <a:rPr lang="en-US" dirty="0" err="1" smtClean="0"/>
              <a:t>complète</a:t>
            </a:r>
            <a:endParaRPr lang="en-US" dirty="0" smtClean="0"/>
          </a:p>
          <a:p>
            <a:r>
              <a:rPr lang="fr-FR" dirty="0" smtClean="0"/>
              <a:t>Destinations</a:t>
            </a:r>
          </a:p>
          <a:p>
            <a:r>
              <a:rPr lang="en-US" dirty="0" err="1" smtClean="0"/>
              <a:t>Lettres</a:t>
            </a:r>
            <a:r>
              <a:rPr lang="en-US" dirty="0" smtClean="0"/>
              <a:t> de </a:t>
            </a:r>
            <a:r>
              <a:rPr lang="en-US" dirty="0" err="1" smtClean="0"/>
              <a:t>recommandations</a:t>
            </a:r>
            <a:endParaRPr lang="en-US" dirty="0" smtClean="0"/>
          </a:p>
          <a:p>
            <a:r>
              <a:rPr lang="en-US" dirty="0" err="1" smtClean="0"/>
              <a:t>Suivi</a:t>
            </a:r>
            <a:r>
              <a:rPr lang="en-US" dirty="0" smtClean="0"/>
              <a:t> de candidature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7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PARTENARIATS BINATIONAUX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►</a:t>
            </a:r>
            <a:r>
              <a:rPr lang="en-US" dirty="0" smtClean="0"/>
              <a:t> </a:t>
            </a:r>
            <a:r>
              <a:rPr lang="en-US" sz="1800" u="sng" dirty="0" smtClean="0"/>
              <a:t>me </a:t>
            </a:r>
            <a:r>
              <a:rPr lang="en-US" sz="1800" u="sng" dirty="0" err="1" smtClean="0"/>
              <a:t>contacter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directement</a:t>
            </a:r>
            <a:endParaRPr lang="en-US" sz="1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452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Etats</a:t>
            </a:r>
            <a:r>
              <a:rPr lang="en-US" dirty="0" smtClean="0"/>
              <a:t>-Unis:</a:t>
            </a:r>
          </a:p>
          <a:p>
            <a:r>
              <a:rPr lang="fr-FR" dirty="0" smtClean="0"/>
              <a:t>Penn </a:t>
            </a:r>
            <a:r>
              <a:rPr lang="fr-FR" dirty="0"/>
              <a:t>State </a:t>
            </a:r>
            <a:r>
              <a:rPr lang="fr-FR" dirty="0" err="1" smtClean="0"/>
              <a:t>University</a:t>
            </a:r>
            <a:r>
              <a:rPr lang="fr-FR" dirty="0" smtClean="0"/>
              <a:t>, Pennsylvanie. </a:t>
            </a:r>
            <a:r>
              <a:rPr lang="fr-FR" dirty="0"/>
              <a:t>Cours de </a:t>
            </a:r>
            <a:r>
              <a:rPr lang="fr-FR" dirty="0" smtClean="0"/>
              <a:t>français à donner</a:t>
            </a:r>
            <a:endParaRPr lang="en-US" dirty="0"/>
          </a:p>
          <a:p>
            <a:r>
              <a:rPr lang="fr-FR" dirty="0" smtClean="0"/>
              <a:t>Kalamazoo </a:t>
            </a:r>
            <a:r>
              <a:rPr lang="fr-FR" dirty="0" err="1" smtClean="0"/>
              <a:t>College</a:t>
            </a:r>
            <a:r>
              <a:rPr lang="fr-FR" dirty="0" smtClean="0"/>
              <a:t>, Michigan : postes de lecteurs ouverts aux candidats en L3 ou plus. Auditions auront lieu à Strasbourg. 2 postes ou plus. Offre des cours.</a:t>
            </a:r>
            <a:endParaRPr lang="en-US" dirty="0" smtClean="0"/>
          </a:p>
          <a:p>
            <a:r>
              <a:rPr lang="fr-FR" dirty="0" smtClean="0"/>
              <a:t>Université de de Syracuse, Etat </a:t>
            </a:r>
            <a:r>
              <a:rPr lang="fr-FR" dirty="0"/>
              <a:t>de </a:t>
            </a:r>
            <a:r>
              <a:rPr lang="fr-FR" dirty="0" smtClean="0"/>
              <a:t>NY, </a:t>
            </a:r>
            <a:r>
              <a:rPr lang="fr-FR" dirty="0"/>
              <a:t>près du lac Erié, qui propose un cursus de </a:t>
            </a:r>
            <a:r>
              <a:rPr lang="fr-FR" dirty="0" smtClean="0"/>
              <a:t>master en études francophones</a:t>
            </a:r>
          </a:p>
          <a:p>
            <a:r>
              <a:rPr lang="fr-FR" dirty="0" smtClean="0"/>
              <a:t>Holy Cross </a:t>
            </a:r>
            <a:r>
              <a:rPr lang="fr-FR" dirty="0" err="1" smtClean="0"/>
              <a:t>College</a:t>
            </a:r>
            <a:r>
              <a:rPr lang="fr-FR" dirty="0" smtClean="0"/>
              <a:t>, Massachussetts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HOLY CROSS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7464"/>
            <a:ext cx="6508377" cy="4785360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 smtClean="0"/>
              <a:t>Le candidat recruté est assistant de langue et étudiant à Holy Cross. </a:t>
            </a:r>
          </a:p>
          <a:p>
            <a:r>
              <a:rPr lang="fr-FR" sz="5600" dirty="0" smtClean="0"/>
              <a:t>Visa étudiant - étudiants </a:t>
            </a:r>
            <a:r>
              <a:rPr lang="fr-FR" sz="5600" dirty="0"/>
              <a:t>et employés de l’université</a:t>
            </a:r>
            <a:r>
              <a:rPr lang="fr-FR" sz="5600" dirty="0" smtClean="0"/>
              <a:t>.</a:t>
            </a:r>
          </a:p>
          <a:p>
            <a:r>
              <a:rPr lang="fr-FR" sz="5600" dirty="0" smtClean="0"/>
              <a:t>Echange </a:t>
            </a:r>
            <a:r>
              <a:rPr lang="fr-FR" sz="5600" dirty="0"/>
              <a:t>d’un an. </a:t>
            </a:r>
            <a:endParaRPr lang="fr-FR" sz="5600" dirty="0" smtClean="0"/>
          </a:p>
          <a:p>
            <a:r>
              <a:rPr lang="fr-FR" sz="5600" dirty="0" smtClean="0"/>
              <a:t>Enseignement</a:t>
            </a:r>
            <a:r>
              <a:rPr lang="fr-FR" sz="5600" dirty="0"/>
              <a:t> : 5 niveaux de langue : français élémentaire 1 et 2, intermédiaire 1 et 2, composition et conversation (avancé). </a:t>
            </a:r>
            <a:r>
              <a:rPr lang="fr-FR" sz="5600" dirty="0" smtClean="0"/>
              <a:t>Cours </a:t>
            </a:r>
            <a:r>
              <a:rPr lang="fr-FR" sz="5600" dirty="0"/>
              <a:t>de soutien, cours de culture. </a:t>
            </a:r>
            <a:endParaRPr lang="fr-FR" sz="5600" dirty="0" smtClean="0"/>
          </a:p>
          <a:p>
            <a:r>
              <a:rPr lang="fr-FR" sz="5600" dirty="0" smtClean="0"/>
              <a:t>Impérativement </a:t>
            </a:r>
            <a:r>
              <a:rPr lang="fr-FR" sz="5600" dirty="0"/>
              <a:t>avoir 21 ans en </a:t>
            </a:r>
            <a:r>
              <a:rPr lang="fr-FR" sz="5600" dirty="0" smtClean="0"/>
              <a:t>août. </a:t>
            </a:r>
            <a:r>
              <a:rPr lang="fr-FR" sz="5600" dirty="0"/>
              <a:t>Doivent être inscrits en master pour postuler. </a:t>
            </a:r>
            <a:endParaRPr lang="fr-FR" sz="5600" dirty="0" smtClean="0"/>
          </a:p>
          <a:p>
            <a:r>
              <a:rPr lang="fr-FR" sz="5600" dirty="0" smtClean="0"/>
              <a:t>Finalement</a:t>
            </a:r>
            <a:r>
              <a:rPr lang="fr-FR" sz="5600" dirty="0"/>
              <a:t>, voici des infos sur nos lecteurs, si vous voulez les partager avec les candidats: </a:t>
            </a:r>
            <a:r>
              <a:rPr lang="fr-FR" sz="5600" u="sng" dirty="0">
                <a:hlinkClick r:id="rId2"/>
              </a:rPr>
              <a:t>https://www.holycross.edu/foreign-language-assistants </a:t>
            </a:r>
            <a:br>
              <a:rPr lang="fr-FR" sz="5600" u="sng" dirty="0">
                <a:hlinkClick r:id="rId2"/>
              </a:rPr>
            </a:br>
            <a:endParaRPr lang="fr-FR" sz="5600" dirty="0"/>
          </a:p>
          <a:p>
            <a:r>
              <a:rPr lang="fr-FR" sz="5600" dirty="0"/>
              <a:t>Et les profils des lecteurs de l'année en cours: </a:t>
            </a:r>
            <a:r>
              <a:rPr lang="fr-FR" sz="5600" u="sng" dirty="0">
                <a:hlinkClick r:id="rId3"/>
              </a:rPr>
              <a:t>https://www.holycross.edu/foreign-language-assistants/current-foreign-language-assistants </a:t>
            </a:r>
            <a:endParaRPr lang="fr-FR" sz="5600" dirty="0"/>
          </a:p>
          <a:p>
            <a:r>
              <a:rPr lang="fr-FR" sz="5600" dirty="0"/>
              <a:t>Et sur le programme d'études françaises et francophones: </a:t>
            </a:r>
            <a:r>
              <a:rPr lang="fr-FR" sz="5600" u="sng" dirty="0">
                <a:hlinkClick r:id="rId4"/>
              </a:rPr>
              <a:t>https://www.holycross.edu/academics/programs/french-francophone-studies </a:t>
            </a:r>
            <a:endParaRPr lang="fr-FR" sz="5600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6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fr-FR" dirty="0" smtClean="0"/>
              <a:t>Kalamazoo </a:t>
            </a:r>
            <a:r>
              <a:rPr lang="fr-FR" dirty="0" err="1" smtClean="0"/>
              <a:t>College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13688"/>
            <a:ext cx="6508377" cy="5087112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en-CA" sz="6400" dirty="0"/>
              <a:t>Students must enroll as full-time students at Kalamazoo. (2.4 - 3.4 Kalamazoo Units). This is a requirement for the visa</a:t>
            </a:r>
            <a:r>
              <a:rPr lang="en-CA" sz="6400" dirty="0" smtClean="0"/>
              <a:t>.</a:t>
            </a:r>
            <a:endParaRPr lang="fr-FR" sz="6400" dirty="0"/>
          </a:p>
          <a:p>
            <a:pPr lvl="0" fontAlgn="base"/>
            <a:r>
              <a:rPr lang="en-CA" sz="6400" dirty="0"/>
              <a:t>LA must take the first semester pedagogy course</a:t>
            </a:r>
            <a:r>
              <a:rPr lang="en-CA" sz="6400" dirty="0" smtClean="0"/>
              <a:t>.</a:t>
            </a:r>
            <a:endParaRPr lang="fr-FR" sz="6400" dirty="0"/>
          </a:p>
          <a:p>
            <a:pPr lvl="0" fontAlgn="base"/>
            <a:r>
              <a:rPr lang="en-CA" sz="6400" dirty="0"/>
              <a:t>LA’s will be provided housing on campus (off campus housing is not allowed) and will have a roommate</a:t>
            </a:r>
            <a:r>
              <a:rPr lang="en-CA" sz="6400" dirty="0" smtClean="0"/>
              <a:t>.</a:t>
            </a:r>
            <a:endParaRPr lang="fr-FR" sz="6400" dirty="0"/>
          </a:p>
          <a:p>
            <a:pPr lvl="0" fontAlgn="base"/>
            <a:r>
              <a:rPr lang="en-CA" sz="6400" dirty="0"/>
              <a:t>Be mindful of all the expenses involved: visa costs, insurance, plane ticket, personal expenses (phone, entertainment &amp; travel) and books</a:t>
            </a:r>
            <a:r>
              <a:rPr lang="en-CA" sz="6400" dirty="0" smtClean="0"/>
              <a:t>.</a:t>
            </a:r>
            <a:endParaRPr lang="fr-FR" sz="6400" dirty="0"/>
          </a:p>
          <a:p>
            <a:pPr lvl="0" fontAlgn="base"/>
            <a:r>
              <a:rPr lang="en-CA" sz="6400" dirty="0"/>
              <a:t>You will earn minimum wage for about 7 hours a week of work as a language </a:t>
            </a:r>
            <a:r>
              <a:rPr lang="en-CA" sz="6400" dirty="0" smtClean="0"/>
              <a:t>assistant</a:t>
            </a:r>
            <a:endParaRPr lang="en-CA" sz="6400" dirty="0"/>
          </a:p>
          <a:p>
            <a:pPr lvl="0" fontAlgn="base"/>
            <a:r>
              <a:rPr lang="en-CA" sz="6400" dirty="0" smtClean="0"/>
              <a:t>You </a:t>
            </a:r>
            <a:r>
              <a:rPr lang="en-CA" sz="6400" dirty="0"/>
              <a:t>cannot be older than 24 during the time of their contract with Kalamazoo </a:t>
            </a:r>
            <a:r>
              <a:rPr lang="en-CA" sz="6400" dirty="0" smtClean="0"/>
              <a:t>College</a:t>
            </a:r>
            <a:endParaRPr lang="fr-FR" sz="6400" dirty="0"/>
          </a:p>
          <a:p>
            <a:pPr lvl="0" fontAlgn="base"/>
            <a:r>
              <a:rPr lang="en-CA" sz="6400" dirty="0"/>
              <a:t>The fellowship will cover tuition, room, and the 15-meal a week at the student </a:t>
            </a:r>
            <a:r>
              <a:rPr lang="en-CA" sz="6400" dirty="0" err="1"/>
              <a:t>caffetaeria</a:t>
            </a:r>
            <a:r>
              <a:rPr lang="en-CA" sz="6400" dirty="0"/>
              <a:t>.</a:t>
            </a:r>
            <a:endParaRPr lang="fr-FR" sz="6400" dirty="0"/>
          </a:p>
          <a:p>
            <a:pPr lvl="0" fontAlgn="base"/>
            <a:r>
              <a:rPr lang="en-CA" sz="6400" dirty="0" smtClean="0"/>
              <a:t>Here </a:t>
            </a:r>
            <a:r>
              <a:rPr lang="en-CA" sz="6400" dirty="0"/>
              <a:t>is the link to the LA job description: </a:t>
            </a:r>
            <a:br>
              <a:rPr lang="en-CA" sz="6400" dirty="0"/>
            </a:br>
            <a:r>
              <a:rPr lang="en-CA" sz="6400" u="sng" dirty="0">
                <a:hlinkClick r:id="rId2"/>
              </a:rPr>
              <a:t>https://kalamazoo.studioabroad.com/index.cfm?FuseAction=Programs.ViewProgramAngular&amp;id=68372</a:t>
            </a:r>
            <a:r>
              <a:rPr lang="en-CA" dirty="0">
                <a:hlinkClick r:id="rId2"/>
              </a:rPr>
              <a:t/>
            </a:r>
            <a:br>
              <a:rPr lang="en-CA" dirty="0">
                <a:hlinkClick r:id="rId2"/>
              </a:rPr>
            </a:br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5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fr-FR" dirty="0" smtClean="0"/>
              <a:t>Penn State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13688"/>
            <a:ext cx="6508377" cy="50871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2800" b="1" dirty="0" smtClean="0">
                <a:latin typeface="+mj-lt"/>
              </a:rPr>
              <a:t>Poste </a:t>
            </a:r>
            <a:r>
              <a:rPr lang="fr-FR" sz="2800" b="1" dirty="0">
                <a:latin typeface="+mj-lt"/>
              </a:rPr>
              <a:t>d’échange avec le Département d’études françaises </a:t>
            </a:r>
            <a:r>
              <a:rPr lang="fr-FR" sz="2800" b="1" dirty="0" smtClean="0">
                <a:latin typeface="+mj-lt"/>
              </a:rPr>
              <a:t>et francophones </a:t>
            </a:r>
            <a:r>
              <a:rPr lang="fr-FR" sz="2800" b="1" dirty="0">
                <a:latin typeface="+mj-lt"/>
              </a:rPr>
              <a:t>à l’Université d’état de la Pennsylvanie</a:t>
            </a:r>
          </a:p>
          <a:p>
            <a:pPr marL="0" indent="0">
              <a:buNone/>
            </a:pPr>
            <a:r>
              <a:rPr lang="fr-FR" dirty="0" smtClean="0">
                <a:latin typeface="+mj-lt"/>
              </a:rPr>
              <a:t>Nous </a:t>
            </a:r>
            <a:r>
              <a:rPr lang="fr-FR" dirty="0">
                <a:latin typeface="+mj-lt"/>
              </a:rPr>
              <a:t>acceptons actuellement des candidatures au poste d’assistant gradué du </a:t>
            </a:r>
            <a:r>
              <a:rPr lang="fr-FR" dirty="0" smtClean="0">
                <a:latin typeface="+mj-lt"/>
              </a:rPr>
              <a:t>Département d’études </a:t>
            </a:r>
            <a:r>
              <a:rPr lang="fr-FR" dirty="0">
                <a:latin typeface="+mj-lt"/>
              </a:rPr>
              <a:t>françaises et francophones, pour l’année académique </a:t>
            </a:r>
            <a:r>
              <a:rPr lang="fr-FR" dirty="0" smtClean="0">
                <a:latin typeface="+mj-lt"/>
              </a:rPr>
              <a:t>XX, </a:t>
            </a:r>
            <a:r>
              <a:rPr lang="fr-FR" dirty="0">
                <a:latin typeface="+mj-lt"/>
              </a:rPr>
              <a:t>à </a:t>
            </a:r>
            <a:r>
              <a:rPr lang="fr-FR" dirty="0" smtClean="0">
                <a:latin typeface="+mj-lt"/>
              </a:rPr>
              <a:t>l’Université d’état </a:t>
            </a:r>
            <a:r>
              <a:rPr lang="fr-FR" dirty="0">
                <a:latin typeface="+mj-lt"/>
              </a:rPr>
              <a:t>de la Pennsylvanie. En tant qu’assistant gradué, vous recevrez une bourse de $</a:t>
            </a:r>
            <a:r>
              <a:rPr lang="fr-FR" dirty="0" smtClean="0">
                <a:latin typeface="+mj-lt"/>
              </a:rPr>
              <a:t>23,040  USD </a:t>
            </a:r>
            <a:r>
              <a:rPr lang="fr-FR" dirty="0">
                <a:latin typeface="+mj-lt"/>
              </a:rPr>
              <a:t>(avant déduction des impôts), divisée en mensualités, pour enseigner trois sections </a:t>
            </a:r>
            <a:r>
              <a:rPr lang="fr-FR" dirty="0" smtClean="0">
                <a:latin typeface="+mj-lt"/>
              </a:rPr>
              <a:t>de cours </a:t>
            </a:r>
            <a:r>
              <a:rPr lang="fr-FR" dirty="0">
                <a:latin typeface="+mj-lt"/>
              </a:rPr>
              <a:t>de français élémentaire ou intermédiaire (de août à mai ; deux cours pendant </a:t>
            </a:r>
            <a:r>
              <a:rPr lang="fr-FR" dirty="0" smtClean="0">
                <a:latin typeface="+mj-lt"/>
              </a:rPr>
              <a:t>un semestre</a:t>
            </a:r>
            <a:r>
              <a:rPr lang="fr-FR" dirty="0">
                <a:latin typeface="+mj-lt"/>
              </a:rPr>
              <a:t>, un pendant l’autre). La charge de travail est de 20 heures par semaine. </a:t>
            </a:r>
            <a:r>
              <a:rPr lang="fr-FR" dirty="0" smtClean="0">
                <a:latin typeface="+mj-lt"/>
              </a:rPr>
              <a:t>L’Université d’état </a:t>
            </a:r>
            <a:r>
              <a:rPr lang="fr-FR" dirty="0">
                <a:latin typeface="+mj-lt"/>
              </a:rPr>
              <a:t>de la Pennsylvanie paiera 100% des frais de scolarité, et 80% des frais </a:t>
            </a:r>
            <a:r>
              <a:rPr lang="fr-FR" dirty="0" smtClean="0">
                <a:latin typeface="+mj-lt"/>
              </a:rPr>
              <a:t>d’assurance  maladie</a:t>
            </a:r>
            <a:r>
              <a:rPr lang="fr-FR" dirty="0">
                <a:latin typeface="+mj-lt"/>
              </a:rPr>
              <a:t>. Tous les étudiants internationaux doivent avoir une assurance maladie.</a:t>
            </a:r>
          </a:p>
          <a:p>
            <a:pPr marL="0" indent="0">
              <a:buNone/>
            </a:pPr>
            <a:r>
              <a:rPr lang="fr-FR" dirty="0">
                <a:latin typeface="+mj-lt"/>
              </a:rPr>
              <a:t>Nos étudiants s’inscrivent pour au moins 9 crédits de cours par semestre (en </a:t>
            </a:r>
            <a:r>
              <a:rPr lang="fr-FR" dirty="0" smtClean="0">
                <a:latin typeface="+mj-lt"/>
              </a:rPr>
              <a:t>général équivalent </a:t>
            </a:r>
            <a:r>
              <a:rPr lang="fr-FR" dirty="0">
                <a:latin typeface="+mj-lt"/>
              </a:rPr>
              <a:t>à trois cours). En plus, à l’automne, du cours “Theory and Techniques of </a:t>
            </a:r>
            <a:r>
              <a:rPr lang="fr-FR" dirty="0" err="1" smtClean="0">
                <a:latin typeface="+mj-lt"/>
              </a:rPr>
              <a:t>Teaching</a:t>
            </a:r>
            <a:r>
              <a:rPr lang="fr-FR" dirty="0" smtClean="0">
                <a:latin typeface="+mj-lt"/>
              </a:rPr>
              <a:t> French </a:t>
            </a:r>
            <a:r>
              <a:rPr lang="fr-FR" dirty="0">
                <a:latin typeface="+mj-lt"/>
              </a:rPr>
              <a:t>(FR 581)” [Théorie et techniques de l’enseignement du français ; cours de </a:t>
            </a:r>
            <a:r>
              <a:rPr lang="fr-FR" dirty="0" smtClean="0">
                <a:latin typeface="+mj-lt"/>
              </a:rPr>
              <a:t>pédagogie qui </a:t>
            </a:r>
            <a:r>
              <a:rPr lang="fr-FR" dirty="0">
                <a:latin typeface="+mj-lt"/>
              </a:rPr>
              <a:t>vous aidera à naviguer le système américain d’enseignement universitaire], les </a:t>
            </a:r>
            <a:r>
              <a:rPr lang="fr-FR" dirty="0" smtClean="0">
                <a:latin typeface="+mj-lt"/>
              </a:rPr>
              <a:t>étudiants peuvent </a:t>
            </a:r>
            <a:r>
              <a:rPr lang="fr-FR" dirty="0">
                <a:latin typeface="+mj-lt"/>
              </a:rPr>
              <a:t>suivre n’importe quels autres cours à Penn State (pour un maximum de 12 crédits </a:t>
            </a:r>
            <a:r>
              <a:rPr lang="fr-FR" dirty="0" smtClean="0">
                <a:latin typeface="+mj-lt"/>
              </a:rPr>
              <a:t>par semestre</a:t>
            </a:r>
            <a:r>
              <a:rPr lang="fr-FR" dirty="0"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fr-FR" dirty="0">
                <a:latin typeface="+mj-lt"/>
              </a:rPr>
              <a:t>Les candidats devront être de langue maternelle française, compétents en anglais, et </a:t>
            </a:r>
            <a:r>
              <a:rPr lang="fr-FR" dirty="0" smtClean="0">
                <a:latin typeface="+mj-lt"/>
              </a:rPr>
              <a:t>détenteur d’au </a:t>
            </a:r>
            <a:r>
              <a:rPr lang="fr-FR" dirty="0">
                <a:latin typeface="+mj-lt"/>
              </a:rPr>
              <a:t>minimum d’un diplôme de License</a:t>
            </a:r>
            <a:r>
              <a:rPr lang="fr-FR" dirty="0" smtClean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fr-FR" dirty="0" smtClean="0">
                <a:latin typeface="+mj-lt"/>
              </a:rPr>
              <a:t>State </a:t>
            </a:r>
            <a:r>
              <a:rPr lang="fr-FR" dirty="0" err="1">
                <a:latin typeface="+mj-lt"/>
              </a:rPr>
              <a:t>College</a:t>
            </a:r>
            <a:r>
              <a:rPr lang="fr-FR" dirty="0">
                <a:latin typeface="+mj-lt"/>
              </a:rPr>
              <a:t> est une ville universitaire qui se situe au milieu de la Pennsylvanie, dans </a:t>
            </a:r>
            <a:r>
              <a:rPr lang="fr-FR" dirty="0" smtClean="0">
                <a:latin typeface="+mj-lt"/>
              </a:rPr>
              <a:t>une  vallée </a:t>
            </a:r>
            <a:r>
              <a:rPr lang="fr-FR" dirty="0">
                <a:latin typeface="+mj-lt"/>
              </a:rPr>
              <a:t>entourée des monts de l’</a:t>
            </a:r>
            <a:r>
              <a:rPr lang="fr-FR" dirty="0" err="1">
                <a:latin typeface="+mj-lt"/>
              </a:rPr>
              <a:t>Appalache</a:t>
            </a:r>
            <a:r>
              <a:rPr lang="fr-FR" dirty="0">
                <a:latin typeface="+mj-lt"/>
              </a:rPr>
              <a:t>. On peut y faire de la marche à pied, du ski, </a:t>
            </a:r>
            <a:r>
              <a:rPr lang="fr-FR" dirty="0" smtClean="0">
                <a:latin typeface="+mj-lt"/>
              </a:rPr>
              <a:t>du canoë</a:t>
            </a:r>
            <a:r>
              <a:rPr lang="fr-FR" dirty="0">
                <a:latin typeface="+mj-lt"/>
              </a:rPr>
              <a:t>, ou y explorer les forêts. De nombreux évènements culturels (concerts, </a:t>
            </a:r>
            <a:r>
              <a:rPr lang="fr-FR" dirty="0" smtClean="0">
                <a:latin typeface="+mj-lt"/>
              </a:rPr>
              <a:t>évènements sportifs</a:t>
            </a:r>
            <a:r>
              <a:rPr lang="fr-FR" dirty="0">
                <a:latin typeface="+mj-lt"/>
              </a:rPr>
              <a:t>, etc.) viennent jusqu’au campus. Depuis State </a:t>
            </a:r>
            <a:r>
              <a:rPr lang="fr-FR" dirty="0" err="1">
                <a:latin typeface="+mj-lt"/>
              </a:rPr>
              <a:t>College</a:t>
            </a:r>
            <a:r>
              <a:rPr lang="fr-FR" dirty="0">
                <a:latin typeface="+mj-lt"/>
              </a:rPr>
              <a:t>, Pittsburgh et Philadelphie </a:t>
            </a:r>
            <a:r>
              <a:rPr lang="fr-FR" dirty="0" smtClean="0">
                <a:latin typeface="+mj-lt"/>
              </a:rPr>
              <a:t>se trouvent </a:t>
            </a:r>
            <a:r>
              <a:rPr lang="fr-FR" dirty="0">
                <a:latin typeface="+mj-lt"/>
              </a:rPr>
              <a:t>à trois heures de voiture (ou de bus), Washington D.C. se trouve à trois heures </a:t>
            </a:r>
            <a:r>
              <a:rPr lang="fr-FR" dirty="0" smtClean="0">
                <a:latin typeface="+mj-lt"/>
              </a:rPr>
              <a:t>et  demie</a:t>
            </a:r>
            <a:r>
              <a:rPr lang="fr-FR" dirty="0">
                <a:latin typeface="+mj-lt"/>
              </a:rPr>
              <a:t>, et New York City à quatre heures.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387637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235</TotalTime>
  <Words>1382</Words>
  <Application>Microsoft Office PowerPoint</Application>
  <PresentationFormat>Affichage à l'écran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Plaza</vt:lpstr>
      <vt:lpstr>Réunion d’information de rentrée  Date, heure et lieu à préciser Mobilité étudiante - Département d'études anglophones - Faculté des langues - Université de Strasbourg (unistra.fr)</vt:lpstr>
      <vt:lpstr>Partir en tant que lecteur ou assistant</vt:lpstr>
      <vt:lpstr>Plusieurs façons de partir  </vt:lpstr>
      <vt:lpstr>France Education International</vt:lpstr>
      <vt:lpstr>Fulbright - Commission franco-américaine </vt:lpstr>
      <vt:lpstr>PARTENARIATS BINATIONAUX ► me contacter directement</vt:lpstr>
      <vt:lpstr>HOLY CROSS </vt:lpstr>
      <vt:lpstr>Kalamazoo College </vt:lpstr>
      <vt:lpstr>Penn State </vt:lpstr>
      <vt:lpstr>Syracuse University </vt:lpstr>
      <vt:lpstr>Bilan assistants lecteurs pour la rentrée 2022 </vt:lpstr>
      <vt:lpstr>Profil </vt:lpstr>
      <vt:lpstr>Pourquoi partir? </vt:lpstr>
      <vt:lpstr>Crédits ECTS</vt:lpstr>
      <vt:lpstr>Avertissements</vt:lpstr>
      <vt:lpstr>Constitution du dossier</vt:lpstr>
      <vt:lpstr>Présentation à retrouver sur Moodle: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d’information de rentrée 8 octobre 2021, 17h-19h, salle 3202</dc:title>
  <dc:creator>Gwen Cressman</dc:creator>
  <cp:lastModifiedBy>Anonyme</cp:lastModifiedBy>
  <cp:revision>22</cp:revision>
  <dcterms:created xsi:type="dcterms:W3CDTF">2021-10-08T06:37:38Z</dcterms:created>
  <dcterms:modified xsi:type="dcterms:W3CDTF">2023-10-17T10:20:15Z</dcterms:modified>
</cp:coreProperties>
</file>